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7"/>
  </p:notesMasterIdLst>
  <p:handoutMasterIdLst>
    <p:handoutMasterId r:id="rId18"/>
  </p:handoutMasterIdLst>
  <p:sldIdLst>
    <p:sldId id="262" r:id="rId5"/>
    <p:sldId id="265" r:id="rId6"/>
    <p:sldId id="261" r:id="rId7"/>
    <p:sldId id="268" r:id="rId8"/>
    <p:sldId id="269" r:id="rId9"/>
    <p:sldId id="270" r:id="rId10"/>
    <p:sldId id="273" r:id="rId11"/>
    <p:sldId id="275" r:id="rId12"/>
    <p:sldId id="276" r:id="rId13"/>
    <p:sldId id="277" r:id="rId14"/>
    <p:sldId id="278" r:id="rId15"/>
    <p:sldId id="267" r:id="rId16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804" autoAdjust="0"/>
  </p:normalViewPr>
  <p:slideViewPr>
    <p:cSldViewPr snapToGrid="0" snapToObjects="1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</dgm:pt>
    <dgm:pt modelId="{4AF52931-E4CA-4429-AACB-B8747CDB2409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altLang="ko-KR" noProof="0" dirty="0">
              <a:latin typeface="+mj-ea"/>
              <a:ea typeface="+mj-ea"/>
            </a:rPr>
            <a:t>Python 3.9</a:t>
          </a:r>
          <a:endParaRPr lang="ko-KR" altLang="en-US" noProof="0" dirty="0">
            <a:latin typeface="+mj-ea"/>
            <a:ea typeface="+mj-ea"/>
          </a:endParaRP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81BEB84D-9A77-49C6-9301-B3359FCAC75F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en-US" altLang="ko-KR" noProof="0" dirty="0">
              <a:latin typeface="+mj-ea"/>
              <a:ea typeface="+mj-ea"/>
            </a:rPr>
            <a:t>Visual Studio Code</a:t>
          </a:r>
          <a:endParaRPr lang="ko-KR" altLang="en-US" noProof="0" dirty="0">
            <a:latin typeface="+mj-ea"/>
            <a:ea typeface="+mj-ea"/>
          </a:endParaRPr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BFF9359E-E9B1-4B73-BACC-2C7988765B16}">
      <dgm:prSet phldrT="[Text]"/>
      <dgm:spPr/>
      <dgm:t>
        <a:bodyPr rtlCol="0"/>
        <a:lstStyle/>
        <a:p>
          <a:pPr>
            <a:lnSpc>
              <a:spcPct val="100000"/>
            </a:lnSpc>
          </a:pPr>
          <a:r>
            <a:rPr lang="ko-KR" altLang="en-US" noProof="0" dirty="0">
              <a:latin typeface="+mj-ea"/>
              <a:ea typeface="+mj-ea"/>
            </a:rPr>
            <a:t>샘플 코드</a:t>
          </a:r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ko-KR" altLang="en-US" noProof="0" dirty="0">
            <a:latin typeface="+mj-ea"/>
            <a:ea typeface="+mj-ea"/>
          </a:endParaRPr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9CA6B505-46F0-4253-ADF2-226B921D100B}" type="presParOf" srcId="{536D0097-A245-4152-8984-CC3ABB7DF273}" destId="{780F5C81-E187-46CA-9F2B-7655A74715CA}" srcOrd="4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381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noProof="0" dirty="0">
              <a:latin typeface="+mj-ea"/>
              <a:ea typeface="+mj-ea"/>
            </a:rPr>
            <a:t>Python 3.9</a:t>
          </a:r>
          <a:endParaRPr lang="ko-KR" altLang="en-US" sz="2500" kern="1200" noProof="0" dirty="0">
            <a:latin typeface="+mj-ea"/>
            <a:ea typeface="+mj-ea"/>
          </a:endParaRPr>
        </a:p>
      </dsp:txBody>
      <dsp:txXfrm>
        <a:off x="1030734" y="381"/>
        <a:ext cx="3685727" cy="892410"/>
      </dsp:txXfrm>
    </dsp:sp>
    <dsp:sp modelId="{B58CA141-504B-412A-818E-73651C363A3D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noProof="0" dirty="0">
              <a:latin typeface="+mj-ea"/>
              <a:ea typeface="+mj-ea"/>
            </a:rPr>
            <a:t>Visual Studio Code</a:t>
          </a:r>
          <a:endParaRPr lang="ko-KR" altLang="en-US" sz="2500" kern="1200" noProof="0" dirty="0">
            <a:latin typeface="+mj-ea"/>
            <a:ea typeface="+mj-ea"/>
          </a:endParaRPr>
        </a:p>
      </dsp:txBody>
      <dsp:txXfrm>
        <a:off x="1030734" y="1115895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2231408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noProof="0" dirty="0">
              <a:latin typeface="+mj-ea"/>
              <a:ea typeface="+mj-ea"/>
            </a:rPr>
            <a:t>샘플 코드</a:t>
          </a:r>
        </a:p>
      </dsp:txBody>
      <dsp:txXfrm>
        <a:off x="1030734" y="2231408"/>
        <a:ext cx="3685727" cy="892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아이콘 세로 실선 목록"/>
  <dgm:desc val="도형에 그룹화된 수준 1 또는 수준 1 및 수준 2 텍스트가 있는 위에서 아래로 일련의 시각적 개체를 표시하는 데 사용합니다. 설명이 긴 아이콘 또는 작은 그림에서 가장 잘 작동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669BE2-1C63-4587-955B-82100C772453}" type="datetime1">
              <a:rPr lang="ko-KR" altLang="en-US" smtClean="0">
                <a:latin typeface="+mj-ea"/>
                <a:ea typeface="+mj-ea"/>
              </a:rPr>
              <a:t>2021-08-05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3D6D26C-910C-4112-AC2B-944D0D308F6D}" type="datetime1">
              <a:rPr lang="ko-KR" altLang="en-US" smtClean="0"/>
              <a:pPr/>
              <a:t>2021-08-05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E8C15C5-0688-5345-99FC-721E08AD15D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9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8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0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71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7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683EE09-9246-4D3F-B945-72640DCD84DD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08C4A62-AD36-42BF-A0FD-AD04FF8BD2B8}" type="datetime1">
              <a:rPr lang="ko-KR" altLang="en-US" noProof="0" smtClean="0"/>
              <a:t>2021-08-05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A95601DB-B4D0-488F-98AC-79B57B77C007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>
                <a:solidFill>
                  <a:schemeClr val="accent1"/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>
                <a:solidFill>
                  <a:schemeClr val="accent1"/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8DAE1BB-1967-4230-AD61-016F973D7DCC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316DBE-F0E1-484E-A264-3956A8A9A7A3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sz="8000" noProof="0">
                <a:solidFill>
                  <a:schemeClr val="accent1"/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-KR" altLang="en-US" sz="8000" noProof="0">
                <a:solidFill>
                  <a:schemeClr val="accent1"/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1FCFA2-5D47-4BF3-8CB7-42E11A6D86B4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또는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+mj-ea"/>
                <a:ea typeface="+mj-ea"/>
              </a:defRPr>
            </a:lvl1pPr>
          </a:lstStyle>
          <a:p>
            <a:pPr marL="0" lvl="0"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613BC53-87B8-418A-87E1-EC77E0EF267B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75953A3-CE42-46F5-8D9D-453A38F1C63A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89419CA-7CBE-4F81-8B4C-45F83A483F61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672AD92-4C1B-4F5B-9C51-8288EC69D812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162E844-388D-4783-847A-CBA184971A2A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C8E16FF-6A39-492A-9828-4B91A28A234F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2BD4C72-028D-4992-8103-6B544A40915F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6489C20-333E-4381-B920-C5871C9813E8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72453B1-E617-4240-AAF6-044A5665DA89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>
                <a:latin typeface="+mj-ea"/>
                <a:ea typeface="+mj-ea"/>
              </a:defRPr>
            </a:lvl1pPr>
            <a:lvl2pPr>
              <a:defRPr sz="18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E97FCF8-FB16-4275-AFD4-093134B4880E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4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61DFF0F-BA28-4298-9EF5-B9754D15B2A9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fld id="{75781B8F-7C7E-4A31-8271-2CCDC9045296}" type="datetime1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ea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j-ea"/>
          <a:ea typeface="+mj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j-ea"/>
          <a:ea typeface="+mj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j-ea"/>
          <a:ea typeface="+mj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j-ea"/>
          <a:ea typeface="+mj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j-ea"/>
          <a:ea typeface="+mj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현미경을 보고 있는 학생들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rtlCol="0" anchor="ctr">
            <a:noAutofit/>
          </a:bodyPr>
          <a:lstStyle/>
          <a:p>
            <a:pPr algn="l" rtl="0"/>
            <a:r>
              <a:rPr lang="en-US" altLang="ko-KR" sz="11700" b="1" dirty="0"/>
              <a:t>1</a:t>
            </a:r>
            <a:r>
              <a:rPr lang="ko-KR" altLang="en-US" sz="11700" b="1" dirty="0"/>
              <a:t>강</a:t>
            </a:r>
            <a:br>
              <a:rPr lang="ko-KR" altLang="en-US" sz="11700" b="1" dirty="0"/>
            </a:br>
            <a:r>
              <a:rPr lang="en-US" altLang="ko-KR" sz="8800" dirty="0">
                <a:solidFill>
                  <a:schemeClr val="tx1"/>
                </a:solidFill>
              </a:rPr>
              <a:t>visual studio</a:t>
            </a:r>
            <a:r>
              <a:rPr lang="ko-KR" altLang="en-US" sz="8800" dirty="0">
                <a:solidFill>
                  <a:schemeClr val="tx1"/>
                </a:solidFill>
              </a:rPr>
              <a:t> </a:t>
            </a:r>
            <a:r>
              <a:rPr lang="en-US" altLang="ko-KR" sz="8800" dirty="0">
                <a:solidFill>
                  <a:schemeClr val="tx1"/>
                </a:solidFill>
              </a:rPr>
              <a:t>code </a:t>
            </a:r>
            <a:r>
              <a:rPr lang="ko-KR" altLang="en-US" sz="8800" dirty="0">
                <a:solidFill>
                  <a:schemeClr val="tx1"/>
                </a:solidFill>
              </a:rPr>
              <a:t>설치</a:t>
            </a:r>
            <a:endParaRPr lang="ko-KR" altLang="en-US" sz="117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50" y="170825"/>
            <a:ext cx="4671850" cy="52322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420987" y="1338043"/>
            <a:ext cx="403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 </a:t>
            </a:r>
            <a:r>
              <a:rPr lang="en-US" altLang="ko-KR" sz="2800" b="1" dirty="0"/>
              <a:t>‘New -&gt; New File’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82F7A-A13B-450E-A305-DA7909E95ED5}"/>
              </a:ext>
            </a:extLst>
          </p:cNvPr>
          <p:cNvSpPr txBox="1"/>
          <p:nvPr/>
        </p:nvSpPr>
        <p:spPr>
          <a:xfrm>
            <a:off x="296714" y="729372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6. Open </a:t>
            </a:r>
            <a:r>
              <a:rPr lang="en-US" altLang="ko-KR" sz="2800" b="1" dirty="0" err="1"/>
              <a:t>Jupyter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Notebook (2)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4BD8-B84E-49E2-8404-FC11C08B3AFF}"/>
              </a:ext>
            </a:extLst>
          </p:cNvPr>
          <p:cNvSpPr txBox="1"/>
          <p:nvPr/>
        </p:nvSpPr>
        <p:spPr>
          <a:xfrm>
            <a:off x="5639639" y="5202492"/>
            <a:ext cx="5411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F1 </a:t>
            </a:r>
            <a:r>
              <a:rPr lang="en-US" altLang="ko-KR" sz="2800" b="1" dirty="0">
                <a:sym typeface="Wingdings" panose="05000000000000000000" pitchFamily="2" charset="2"/>
              </a:rPr>
              <a:t> ‘</a:t>
            </a:r>
            <a:r>
              <a:rPr lang="en-US" altLang="ko-KR" sz="2800" b="1" dirty="0" err="1">
                <a:sym typeface="Wingdings" panose="05000000000000000000" pitchFamily="2" charset="2"/>
              </a:rPr>
              <a:t>Jupyter</a:t>
            </a:r>
            <a:r>
              <a:rPr lang="en-US" altLang="ko-KR" sz="2800" b="1" dirty="0">
                <a:sym typeface="Wingdings" panose="05000000000000000000" pitchFamily="2" charset="2"/>
              </a:rPr>
              <a:t>: Create New Blank Notebook’ </a:t>
            </a:r>
            <a:r>
              <a:rPr lang="ko-KR" altLang="en-US" sz="2800" b="1" dirty="0">
                <a:sym typeface="Wingdings" panose="05000000000000000000" pitchFamily="2" charset="2"/>
              </a:rPr>
              <a:t>선택 </a:t>
            </a:r>
            <a:r>
              <a:rPr lang="en-US" altLang="ko-KR" sz="2800" b="1" dirty="0">
                <a:sym typeface="Wingdings" panose="05000000000000000000" pitchFamily="2" charset="2"/>
              </a:rPr>
              <a:t>(**)</a:t>
            </a:r>
            <a:endParaRPr lang="ko-KR" altLang="en-US" sz="2800" b="1" dirty="0"/>
          </a:p>
        </p:txBody>
      </p:sp>
      <p:pic>
        <p:nvPicPr>
          <p:cNvPr id="17" name="그림 16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355228A6-FFD6-4E3D-873E-E524023F5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" t="1" b="36402"/>
          <a:stretch/>
        </p:blipFill>
        <p:spPr>
          <a:xfrm>
            <a:off x="888063" y="3062795"/>
            <a:ext cx="10606943" cy="37952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93DE01-AE8B-4550-A1F1-AA6A7C2A3C2E}"/>
              </a:ext>
            </a:extLst>
          </p:cNvPr>
          <p:cNvSpPr txBox="1"/>
          <p:nvPr/>
        </p:nvSpPr>
        <p:spPr>
          <a:xfrm>
            <a:off x="8844963" y="2173726"/>
            <a:ext cx="617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준비완료</a:t>
            </a:r>
            <a:r>
              <a:rPr lang="en-US" altLang="ko-KR" sz="2800" b="1" dirty="0"/>
              <a:t>!!!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CC05D-A694-4721-8356-601FC3A0A257}"/>
              </a:ext>
            </a:extLst>
          </p:cNvPr>
          <p:cNvSpPr txBox="1"/>
          <p:nvPr/>
        </p:nvSpPr>
        <p:spPr>
          <a:xfrm>
            <a:off x="420987" y="1891823"/>
            <a:ext cx="5411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F1 </a:t>
            </a:r>
            <a:r>
              <a:rPr lang="en-US" altLang="ko-KR" sz="2800" b="1" dirty="0">
                <a:sym typeface="Wingdings" panose="05000000000000000000" pitchFamily="2" charset="2"/>
              </a:rPr>
              <a:t> ‘</a:t>
            </a:r>
            <a:r>
              <a:rPr lang="en-US" altLang="ko-KR" sz="2800" b="1" dirty="0" err="1">
                <a:sym typeface="Wingdings" panose="05000000000000000000" pitchFamily="2" charset="2"/>
              </a:rPr>
              <a:t>Jupyter</a:t>
            </a:r>
            <a:r>
              <a:rPr lang="en-US" altLang="ko-KR" sz="2800" b="1" dirty="0">
                <a:sym typeface="Wingdings" panose="05000000000000000000" pitchFamily="2" charset="2"/>
              </a:rPr>
              <a:t>: Create New Blank Notebook’ </a:t>
            </a:r>
            <a:r>
              <a:rPr lang="ko-KR" altLang="en-US" sz="2800" b="1" dirty="0">
                <a:sym typeface="Wingdings" panose="05000000000000000000" pitchFamily="2" charset="2"/>
              </a:rPr>
              <a:t>선택 </a:t>
            </a:r>
            <a:r>
              <a:rPr lang="en-US" altLang="ko-KR" sz="2800" b="1" dirty="0">
                <a:sym typeface="Wingdings" panose="05000000000000000000" pitchFamily="2" charset="2"/>
              </a:rPr>
              <a:t>(**)</a:t>
            </a:r>
            <a:endParaRPr lang="ko-KR" altLang="en-US" sz="28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210DBF-FC7E-4AF2-BB1F-518A76FBB318}"/>
              </a:ext>
            </a:extLst>
          </p:cNvPr>
          <p:cNvGrpSpPr/>
          <p:nvPr/>
        </p:nvGrpSpPr>
        <p:grpSpPr>
          <a:xfrm>
            <a:off x="5433391" y="101452"/>
            <a:ext cx="6500060" cy="1185187"/>
            <a:chOff x="1304510" y="2209626"/>
            <a:chExt cx="2662182" cy="15973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C040753-334B-4909-B3AA-D77DA6FE429F}"/>
                </a:ext>
              </a:extLst>
            </p:cNvPr>
            <p:cNvSpPr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F2FEC-10F8-4976-AD9B-FA187E94A940}"/>
                </a:ext>
              </a:extLst>
            </p:cNvPr>
            <p:cNvSpPr txBox="1"/>
            <p:nvPr/>
          </p:nvSpPr>
          <p:spPr>
            <a:xfrm>
              <a:off x="1304510" y="220962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0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09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E564E1-96F6-48E0-942F-AC3D3662D98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7918" y="2627410"/>
            <a:ext cx="12943077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pPr marL="0" indent="0" latinLnBrk="0">
              <a:buNone/>
            </a:pPr>
            <a:r>
              <a:rPr lang="en-US" altLang="ko-KR" sz="3600" b="1" dirty="0">
                <a:latin typeface="+mn-lt"/>
                <a:ea typeface="+mn-ea"/>
              </a:rPr>
              <a:t>https://code.visualstudio.com/docs/languages/python</a:t>
            </a:r>
            <a:endParaRPr lang="ko-KR" altLang="en-US" sz="3600" b="1" dirty="0">
              <a:latin typeface="+mn-lt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3C6B1-306E-4DE1-B1C5-CBFACE35C325}"/>
              </a:ext>
            </a:extLst>
          </p:cNvPr>
          <p:cNvSpPr txBox="1"/>
          <p:nvPr/>
        </p:nvSpPr>
        <p:spPr>
          <a:xfrm>
            <a:off x="1351128" y="1673395"/>
            <a:ext cx="49541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참고자료</a:t>
            </a:r>
            <a:r>
              <a:rPr lang="en-US" altLang="ko-KR" sz="2800" b="1" dirty="0"/>
              <a:t>: </a:t>
            </a:r>
          </a:p>
          <a:p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97940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현미경을 보고 있는 학생들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725" y="2105464"/>
            <a:ext cx="12797502" cy="3200400"/>
          </a:xfrm>
        </p:spPr>
        <p:txBody>
          <a:bodyPr rtlCol="0">
            <a:noAutofit/>
          </a:bodyPr>
          <a:lstStyle/>
          <a:p>
            <a:pPr algn="l" rtl="0"/>
            <a:r>
              <a:rPr lang="ko-KR" altLang="en-US" sz="11700" b="1" dirty="0"/>
              <a:t>설치완료</a:t>
            </a:r>
            <a:r>
              <a:rPr lang="en-US" altLang="ko-KR" sz="11700" b="1" dirty="0"/>
              <a:t>!!</a:t>
            </a:r>
            <a:r>
              <a:rPr lang="ko-KR" altLang="en-US" sz="11700" b="1" dirty="0"/>
              <a:t> </a:t>
            </a:r>
            <a:br>
              <a:rPr lang="ko-KR" altLang="en-US" sz="11700" b="1" dirty="0"/>
            </a:br>
            <a:r>
              <a:rPr lang="ko-KR" altLang="en-US" sz="9800" dirty="0">
                <a:solidFill>
                  <a:schemeClr val="tx1"/>
                </a:solidFill>
              </a:rPr>
              <a:t>고생하셨습니다</a:t>
            </a:r>
            <a:r>
              <a:rPr lang="ko-KR" altLang="en-US" sz="11700" dirty="0">
                <a:solidFill>
                  <a:schemeClr val="tx1"/>
                </a:solidFill>
              </a:rPr>
              <a:t> </a:t>
            </a:r>
            <a:r>
              <a:rPr lang="en-US" altLang="ko-KR" sz="11700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ko-KR" altLang="en-US" sz="11700" dirty="0">
              <a:solidFill>
                <a:schemeClr val="tx1"/>
              </a:solidFill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4028" y="6101983"/>
            <a:ext cx="8676222" cy="1905000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2800" dirty="0"/>
              <a:t>강사 정재민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716462" cy="19050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/>
              <a:t>다운받아야 할 것</a:t>
            </a: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24" name="내용 개체 틀 8" descr="아이콘 SmartArt 그래픽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071631"/>
              </p:ext>
            </p:extLst>
          </p:nvPr>
        </p:nvGraphicFramePr>
        <p:xfrm>
          <a:off x="1141413" y="2666999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C96A0D19-735E-44A8-B7D2-3B001686E7D4}"/>
              </a:ext>
            </a:extLst>
          </p:cNvPr>
          <p:cNvGrpSpPr/>
          <p:nvPr/>
        </p:nvGrpSpPr>
        <p:grpSpPr>
          <a:xfrm>
            <a:off x="6223517" y="2713828"/>
            <a:ext cx="4884580" cy="695558"/>
            <a:chOff x="4578994" y="16"/>
            <a:chExt cx="2662182" cy="159730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963D70B-0A45-4EAC-9566-CA0AE41EB9DE}"/>
                </a:ext>
              </a:extLst>
            </p:cNvPr>
            <p:cNvSpPr/>
            <p:nvPr/>
          </p:nvSpPr>
          <p:spPr>
            <a:xfrm>
              <a:off x="4578994" y="16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9A8147-AADB-49DD-BA32-F478368FDA93}"/>
                </a:ext>
              </a:extLst>
            </p:cNvPr>
            <p:cNvSpPr txBox="1"/>
            <p:nvPr/>
          </p:nvSpPr>
          <p:spPr>
            <a:xfrm>
              <a:off x="4578994" y="1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lvl="0" rtl="0"/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http://www.python.org/downloads</a:t>
              </a:r>
              <a:endParaRPr lang="ko-KR" altLang="en-US" sz="20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622CFB-89BC-43C4-81CD-DE6BC6CD558A}"/>
              </a:ext>
            </a:extLst>
          </p:cNvPr>
          <p:cNvGrpSpPr/>
          <p:nvPr/>
        </p:nvGrpSpPr>
        <p:grpSpPr>
          <a:xfrm>
            <a:off x="6256867" y="3881320"/>
            <a:ext cx="4884580" cy="695558"/>
            <a:chOff x="4578994" y="16"/>
            <a:chExt cx="2662182" cy="159730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4A220D6-2F60-4085-90A6-508818632F5B}"/>
                </a:ext>
              </a:extLst>
            </p:cNvPr>
            <p:cNvSpPr/>
            <p:nvPr/>
          </p:nvSpPr>
          <p:spPr>
            <a:xfrm>
              <a:off x="4578994" y="16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B918C0-66C2-40B7-912C-2A42EF99851B}"/>
                </a:ext>
              </a:extLst>
            </p:cNvPr>
            <p:cNvSpPr txBox="1"/>
            <p:nvPr/>
          </p:nvSpPr>
          <p:spPr>
            <a:xfrm>
              <a:off x="4578994" y="1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lvl="0" rtl="0"/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https://code.visualstudio.com/download</a:t>
              </a:r>
              <a:endParaRPr lang="ko-KR" altLang="en-US" sz="20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5D96DE-C03E-428F-B303-50BF1B1A3079}"/>
              </a:ext>
            </a:extLst>
          </p:cNvPr>
          <p:cNvGrpSpPr/>
          <p:nvPr/>
        </p:nvGrpSpPr>
        <p:grpSpPr>
          <a:xfrm>
            <a:off x="6257046" y="5021881"/>
            <a:ext cx="4884580" cy="695558"/>
            <a:chOff x="4578994" y="16"/>
            <a:chExt cx="2662182" cy="159730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55EFD3-CA5B-4064-8745-329E68161E15}"/>
                </a:ext>
              </a:extLst>
            </p:cNvPr>
            <p:cNvSpPr/>
            <p:nvPr/>
          </p:nvSpPr>
          <p:spPr>
            <a:xfrm>
              <a:off x="4578994" y="16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823B34-D984-4CAA-9217-8373B2767F49}"/>
                </a:ext>
              </a:extLst>
            </p:cNvPr>
            <p:cNvSpPr txBox="1"/>
            <p:nvPr/>
          </p:nvSpPr>
          <p:spPr>
            <a:xfrm>
              <a:off x="4578994" y="1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lvl="0" rtl="0"/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 http://github.com/MicrosoftLearning/mslearn-ai900</a:t>
              </a:r>
              <a:endParaRPr lang="ko-KR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55A0E9-1429-4418-AB14-43C27AAAD5FF}"/>
              </a:ext>
            </a:extLst>
          </p:cNvPr>
          <p:cNvGrpSpPr/>
          <p:nvPr/>
        </p:nvGrpSpPr>
        <p:grpSpPr>
          <a:xfrm>
            <a:off x="5301404" y="547731"/>
            <a:ext cx="5417765" cy="1597309"/>
            <a:chOff x="1304510" y="2209627"/>
            <a:chExt cx="2662182" cy="159730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C452B9C-6522-4631-8B69-951739FE6663}"/>
                </a:ext>
              </a:extLst>
            </p:cNvPr>
            <p:cNvSpPr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A632F2-E1F8-4F36-B52C-121A66D52122}"/>
                </a:ext>
              </a:extLst>
            </p:cNvPr>
            <p:cNvSpPr txBox="1"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</a:p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http://github.com/dscoool/gist-aix/</a:t>
              </a:r>
              <a:endParaRPr lang="ko-KR" altLang="en-US" sz="20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96" y="998687"/>
            <a:ext cx="5422075" cy="1507435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C6FC37-1C07-4F15-BDD0-A40E5AB0F1CA}"/>
              </a:ext>
            </a:extLst>
          </p:cNvPr>
          <p:cNvGrpSpPr/>
          <p:nvPr/>
        </p:nvGrpSpPr>
        <p:grpSpPr>
          <a:xfrm>
            <a:off x="2623930" y="166279"/>
            <a:ext cx="9415538" cy="1185186"/>
            <a:chOff x="1431235" y="101452"/>
            <a:chExt cx="10502215" cy="11851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6BBDF8-D524-41DE-879C-1681C9CF3DE5}"/>
                </a:ext>
              </a:extLst>
            </p:cNvPr>
            <p:cNvSpPr/>
            <p:nvPr/>
          </p:nvSpPr>
          <p:spPr>
            <a:xfrm>
              <a:off x="1842052" y="101452"/>
              <a:ext cx="10091398" cy="1185186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DC859-72A8-46DE-A772-78F26C28D161}"/>
                </a:ext>
              </a:extLst>
            </p:cNvPr>
            <p:cNvSpPr txBox="1"/>
            <p:nvPr/>
          </p:nvSpPr>
          <p:spPr>
            <a:xfrm>
              <a:off x="1431235" y="101452"/>
              <a:ext cx="10349948" cy="1185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: 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8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C28D5C-1541-4B5F-AAA9-B6070AAA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14" y="3085707"/>
            <a:ext cx="4575159" cy="30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914867" y="2096720"/>
            <a:ext cx="413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Python 3.9</a:t>
            </a:r>
            <a:endParaRPr lang="ko-KR" altLang="en-US" sz="28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5E5E87-4C52-4653-A7BC-D85C3DFA8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368" r="2454" b="1368"/>
          <a:stretch/>
        </p:blipFill>
        <p:spPr bwMode="auto">
          <a:xfrm>
            <a:off x="6247432" y="3047201"/>
            <a:ext cx="4320208" cy="3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D733C5-47E2-47F8-BAB3-E67BC80EE783}"/>
              </a:ext>
            </a:extLst>
          </p:cNvPr>
          <p:cNvSpPr txBox="1"/>
          <p:nvPr/>
        </p:nvSpPr>
        <p:spPr>
          <a:xfrm>
            <a:off x="4260364" y="2352652"/>
            <a:ext cx="729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설치경로를 알아야 함</a:t>
            </a:r>
            <a:r>
              <a:rPr lang="en-US" altLang="ko-KR" sz="2400" dirty="0"/>
              <a:t>: c:\python39</a:t>
            </a:r>
            <a:r>
              <a:rPr lang="ko-KR" altLang="en-US" sz="2400" dirty="0"/>
              <a:t> 등으로 설정</a:t>
            </a:r>
          </a:p>
        </p:txBody>
      </p:sp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43" y="983161"/>
            <a:ext cx="5422075" cy="1507435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1007632" y="2280750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en-US" altLang="ko-KR" sz="2800" b="1" dirty="0" err="1"/>
              <a:t>VSCode</a:t>
            </a:r>
            <a:r>
              <a:rPr lang="en-US" altLang="ko-KR" sz="2800" b="1" dirty="0"/>
              <a:t> (https://code.visualstudio.com/download)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6CB0F-340D-4006-9B0E-76C5903E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0" t="13122" r="1086" b="8192"/>
          <a:stretch/>
        </p:blipFill>
        <p:spPr>
          <a:xfrm>
            <a:off x="1260390" y="3788185"/>
            <a:ext cx="4731028" cy="219059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2975ED7-775B-4B8E-ADCA-7EB0DD3EB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43" t="16409" r="28261" b="23465"/>
          <a:stretch/>
        </p:blipFill>
        <p:spPr>
          <a:xfrm>
            <a:off x="6591989" y="3173025"/>
            <a:ext cx="4548282" cy="351869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BFD4A9F-D59C-44A3-8B2D-5C1C7FDE3AB8}"/>
              </a:ext>
            </a:extLst>
          </p:cNvPr>
          <p:cNvGrpSpPr/>
          <p:nvPr/>
        </p:nvGrpSpPr>
        <p:grpSpPr>
          <a:xfrm>
            <a:off x="2623930" y="166279"/>
            <a:ext cx="9415538" cy="1185186"/>
            <a:chOff x="1431235" y="101452"/>
            <a:chExt cx="10502215" cy="11851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00C1CC-109A-4DF0-84DD-37B55EA22AEA}"/>
                </a:ext>
              </a:extLst>
            </p:cNvPr>
            <p:cNvSpPr/>
            <p:nvPr/>
          </p:nvSpPr>
          <p:spPr>
            <a:xfrm>
              <a:off x="1842052" y="101452"/>
              <a:ext cx="10091398" cy="1185186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49AC7C-2AE2-4CDA-8878-3B4C811289A3}"/>
                </a:ext>
              </a:extLst>
            </p:cNvPr>
            <p:cNvSpPr txBox="1"/>
            <p:nvPr/>
          </p:nvSpPr>
          <p:spPr>
            <a:xfrm>
              <a:off x="1431235" y="101452"/>
              <a:ext cx="10349948" cy="1185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: 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8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72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25" y="1183698"/>
            <a:ext cx="5422075" cy="1507435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1166659" y="2389760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en-US" altLang="ko-KR" sz="2800" b="1" dirty="0" err="1"/>
              <a:t>VSCode</a:t>
            </a:r>
            <a:r>
              <a:rPr lang="en-US" altLang="ko-KR" sz="2800" b="1" dirty="0"/>
              <a:t> (https://code.visualstudio.com/download)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6CB0F-340D-4006-9B0E-76C5903E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0" t="13122" r="1086" b="8192"/>
          <a:stretch/>
        </p:blipFill>
        <p:spPr>
          <a:xfrm>
            <a:off x="1213541" y="3897195"/>
            <a:ext cx="4731028" cy="219059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2975ED7-775B-4B8E-ADCA-7EB0DD3EB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43" t="16409" r="28261" b="23465"/>
          <a:stretch/>
        </p:blipFill>
        <p:spPr>
          <a:xfrm>
            <a:off x="6618493" y="3173025"/>
            <a:ext cx="4548282" cy="351869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C599AF-EF74-46EB-B6EB-71BF0B36B247}"/>
              </a:ext>
            </a:extLst>
          </p:cNvPr>
          <p:cNvGrpSpPr/>
          <p:nvPr/>
        </p:nvGrpSpPr>
        <p:grpSpPr>
          <a:xfrm>
            <a:off x="2623930" y="166279"/>
            <a:ext cx="9415538" cy="1185186"/>
            <a:chOff x="1431235" y="101452"/>
            <a:chExt cx="10502215" cy="118518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F3B876-3C40-4799-A66F-922BEFAA644A}"/>
                </a:ext>
              </a:extLst>
            </p:cNvPr>
            <p:cNvSpPr/>
            <p:nvPr/>
          </p:nvSpPr>
          <p:spPr>
            <a:xfrm>
              <a:off x="1842052" y="101452"/>
              <a:ext cx="10091398" cy="1185186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9D14FF-F291-41E5-B679-B6E03D6414F1}"/>
                </a:ext>
              </a:extLst>
            </p:cNvPr>
            <p:cNvSpPr txBox="1"/>
            <p:nvPr/>
          </p:nvSpPr>
          <p:spPr>
            <a:xfrm>
              <a:off x="1431235" y="101452"/>
              <a:ext cx="10349948" cy="1185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: 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8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51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50" y="170825"/>
            <a:ext cx="4671850" cy="52322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258550" y="1263205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좌측 </a:t>
            </a:r>
            <a:r>
              <a:rPr lang="en-US" altLang="ko-KR" sz="2800" b="1" dirty="0"/>
              <a:t>‘Extension’(</a:t>
            </a:r>
            <a:r>
              <a:rPr lang="ko-KR" altLang="en-US" sz="2800" b="1" dirty="0"/>
              <a:t>확장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클릭 </a:t>
            </a:r>
            <a:r>
              <a:rPr lang="en-US" altLang="ko-KR" sz="2800" b="1" dirty="0"/>
              <a:t>-&gt; python </a:t>
            </a:r>
            <a:r>
              <a:rPr lang="ko-KR" altLang="en-US" sz="2800" b="1" dirty="0"/>
              <a:t>검색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설치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5CF0A0-2301-4398-8578-DDF8400A02FD}"/>
              </a:ext>
            </a:extLst>
          </p:cNvPr>
          <p:cNvGrpSpPr/>
          <p:nvPr/>
        </p:nvGrpSpPr>
        <p:grpSpPr>
          <a:xfrm>
            <a:off x="5433391" y="101452"/>
            <a:ext cx="6500060" cy="1185187"/>
            <a:chOff x="1304510" y="2209626"/>
            <a:chExt cx="2662182" cy="159731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28D31-9BF2-4A38-8495-58411A7AD501}"/>
                </a:ext>
              </a:extLst>
            </p:cNvPr>
            <p:cNvSpPr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B13DC2-3A5D-420C-BE3A-6C17FC2F5B84}"/>
                </a:ext>
              </a:extLst>
            </p:cNvPr>
            <p:cNvSpPr txBox="1"/>
            <p:nvPr/>
          </p:nvSpPr>
          <p:spPr>
            <a:xfrm>
              <a:off x="1304510" y="220962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0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4DD67E91-D837-4968-9007-3E69F4CB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75" y="1885976"/>
            <a:ext cx="5590904" cy="45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6EC875-D838-4CBD-AE6A-7FCBC8AF054B}"/>
              </a:ext>
            </a:extLst>
          </p:cNvPr>
          <p:cNvSpPr txBox="1"/>
          <p:nvPr/>
        </p:nvSpPr>
        <p:spPr>
          <a:xfrm>
            <a:off x="285155" y="733204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3. VSCode Python Extension</a:t>
            </a:r>
            <a:endParaRPr lang="ko-KR" altLang="en-US" sz="2800" b="1" dirty="0"/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05E3147A-C787-4595-A18F-2BCBF4F70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" r="52065" b="36863"/>
          <a:stretch/>
        </p:blipFill>
        <p:spPr>
          <a:xfrm>
            <a:off x="251190" y="1888175"/>
            <a:ext cx="6148477" cy="4554827"/>
          </a:xfrm>
          <a:prstGeom prst="rect">
            <a:avLst/>
          </a:prstGeom>
          <a:ln>
            <a:noFill/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FBB575E-708F-46EC-83B1-E50E051A67AE}"/>
              </a:ext>
            </a:extLst>
          </p:cNvPr>
          <p:cNvSpPr/>
          <p:nvPr/>
        </p:nvSpPr>
        <p:spPr>
          <a:xfrm>
            <a:off x="296714" y="4496771"/>
            <a:ext cx="655848" cy="67586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52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4759B05F-9585-4E7A-93F7-605176C4D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308" r="54911" b="10616"/>
          <a:stretch/>
        </p:blipFill>
        <p:spPr>
          <a:xfrm>
            <a:off x="186519" y="1934277"/>
            <a:ext cx="3668029" cy="42394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50" y="170825"/>
            <a:ext cx="4671850" cy="52322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258550" y="1263205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좌측 </a:t>
            </a:r>
            <a:r>
              <a:rPr lang="en-US" altLang="ko-KR" sz="2800" b="1" dirty="0"/>
              <a:t>‘Extension’(</a:t>
            </a:r>
            <a:r>
              <a:rPr lang="ko-KR" altLang="en-US" sz="2800" b="1" dirty="0"/>
              <a:t>확장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클릭 </a:t>
            </a:r>
            <a:r>
              <a:rPr lang="en-US" altLang="ko-KR" sz="2800" b="1" dirty="0"/>
              <a:t>-&gt; python </a:t>
            </a:r>
            <a:r>
              <a:rPr lang="ko-KR" altLang="en-US" sz="2800" b="1" dirty="0"/>
              <a:t>검색 </a:t>
            </a:r>
            <a:r>
              <a:rPr lang="en-US" altLang="ko-KR" sz="2800" b="1" dirty="0"/>
              <a:t>-&gt; </a:t>
            </a:r>
            <a:r>
              <a:rPr lang="ko-KR" altLang="en-US" sz="2800" b="1" dirty="0"/>
              <a:t>설치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502492-1621-4BEE-A475-63582537C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69" b="12392"/>
          <a:stretch/>
        </p:blipFill>
        <p:spPr>
          <a:xfrm>
            <a:off x="4087143" y="2056612"/>
            <a:ext cx="7918338" cy="4117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A82F7A-A13B-450E-A305-DA7909E95ED5}"/>
              </a:ext>
            </a:extLst>
          </p:cNvPr>
          <p:cNvSpPr txBox="1"/>
          <p:nvPr/>
        </p:nvSpPr>
        <p:spPr>
          <a:xfrm>
            <a:off x="296714" y="729372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4. </a:t>
            </a:r>
            <a:r>
              <a:rPr lang="en-US" altLang="ko-KR" sz="2800" b="1" dirty="0" err="1"/>
              <a:t>Jupyter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Extension</a:t>
            </a:r>
            <a:endParaRPr lang="ko-KR" altLang="en-US" sz="28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FBB575E-708F-46EC-83B1-E50E051A67AE}"/>
              </a:ext>
            </a:extLst>
          </p:cNvPr>
          <p:cNvSpPr/>
          <p:nvPr/>
        </p:nvSpPr>
        <p:spPr>
          <a:xfrm>
            <a:off x="186519" y="3670948"/>
            <a:ext cx="655848" cy="67586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3CCA9-1283-4139-8702-28AA34E560F6}"/>
              </a:ext>
            </a:extLst>
          </p:cNvPr>
          <p:cNvSpPr/>
          <p:nvPr/>
        </p:nvSpPr>
        <p:spPr>
          <a:xfrm>
            <a:off x="842367" y="2839219"/>
            <a:ext cx="1928764" cy="55919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8F5DF9-A218-4A2E-A293-3BACF380C6FD}"/>
              </a:ext>
            </a:extLst>
          </p:cNvPr>
          <p:cNvSpPr/>
          <p:nvPr/>
        </p:nvSpPr>
        <p:spPr>
          <a:xfrm>
            <a:off x="6724358" y="2729132"/>
            <a:ext cx="5281124" cy="218049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E49B634-7754-494C-8996-82DC79CDA4CE}"/>
              </a:ext>
            </a:extLst>
          </p:cNvPr>
          <p:cNvGrpSpPr/>
          <p:nvPr/>
        </p:nvGrpSpPr>
        <p:grpSpPr>
          <a:xfrm>
            <a:off x="5433391" y="101452"/>
            <a:ext cx="6500060" cy="1185187"/>
            <a:chOff x="1304510" y="2209626"/>
            <a:chExt cx="2662182" cy="159731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F704D21-D932-4FDE-BBA2-EB3ED20FE5CD}"/>
                </a:ext>
              </a:extLst>
            </p:cNvPr>
            <p:cNvSpPr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02421B-495C-4D53-8B0E-2C33140CCF0B}"/>
                </a:ext>
              </a:extLst>
            </p:cNvPr>
            <p:cNvSpPr txBox="1"/>
            <p:nvPr/>
          </p:nvSpPr>
          <p:spPr>
            <a:xfrm>
              <a:off x="1304510" y="220962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0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56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BA7905BD-3687-4160-90CE-96C58C95B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91" b="10576"/>
          <a:stretch/>
        </p:blipFill>
        <p:spPr>
          <a:xfrm>
            <a:off x="4187219" y="2155537"/>
            <a:ext cx="7746231" cy="44967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50" y="170825"/>
            <a:ext cx="4671850" cy="52322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258550" y="1263205"/>
            <a:ext cx="9474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 </a:t>
            </a:r>
            <a:r>
              <a:rPr lang="en-US" altLang="ko-KR" sz="2800" b="1" dirty="0"/>
              <a:t>‘Terminal-&gt; New Terminal’</a:t>
            </a:r>
          </a:p>
          <a:p>
            <a:r>
              <a:rPr lang="ko-KR" altLang="en-US" sz="2800" b="1" dirty="0"/>
              <a:t>하단 </a:t>
            </a:r>
            <a:r>
              <a:rPr lang="en-US" altLang="ko-KR" sz="2800" b="1" dirty="0"/>
              <a:t>Terminal (Command Prompt)</a:t>
            </a:r>
            <a:r>
              <a:rPr lang="ko-KR" altLang="en-US" sz="2800" b="1" dirty="0"/>
              <a:t>에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82F7A-A13B-450E-A305-DA7909E95ED5}"/>
              </a:ext>
            </a:extLst>
          </p:cNvPr>
          <p:cNvSpPr txBox="1"/>
          <p:nvPr/>
        </p:nvSpPr>
        <p:spPr>
          <a:xfrm>
            <a:off x="296714" y="729372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5. </a:t>
            </a:r>
            <a:r>
              <a:rPr lang="ko-KR" altLang="en-US" sz="2800" b="1" dirty="0"/>
              <a:t>파이썬 버전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3CCA9-1283-4139-8702-28AA34E560F6}"/>
              </a:ext>
            </a:extLst>
          </p:cNvPr>
          <p:cNvSpPr/>
          <p:nvPr/>
        </p:nvSpPr>
        <p:spPr>
          <a:xfrm>
            <a:off x="7394839" y="6146704"/>
            <a:ext cx="1330990" cy="279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E33F29-FA7D-40FE-B70E-399A28AA5250}"/>
              </a:ext>
            </a:extLst>
          </p:cNvPr>
          <p:cNvSpPr txBox="1"/>
          <p:nvPr/>
        </p:nvSpPr>
        <p:spPr>
          <a:xfrm>
            <a:off x="296713" y="2548226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Python –V </a:t>
            </a:r>
            <a:r>
              <a:rPr lang="ko-KR" altLang="en-US" sz="2800" b="1" dirty="0"/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E5B6A-6075-41BA-AF7D-364A02F98041}"/>
              </a:ext>
            </a:extLst>
          </p:cNvPr>
          <p:cNvSpPr txBox="1"/>
          <p:nvPr/>
        </p:nvSpPr>
        <p:spPr>
          <a:xfrm>
            <a:off x="296714" y="3511560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파이썬 버전 확인</a:t>
            </a:r>
            <a:r>
              <a:rPr lang="en-US" altLang="ko-KR" sz="2800" b="1" dirty="0"/>
              <a:t>!!</a:t>
            </a:r>
            <a:endParaRPr lang="ko-KR" altLang="en-US" sz="28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F9B7CA-4A2F-42AE-8E02-136C877A93A7}"/>
              </a:ext>
            </a:extLst>
          </p:cNvPr>
          <p:cNvGrpSpPr/>
          <p:nvPr/>
        </p:nvGrpSpPr>
        <p:grpSpPr>
          <a:xfrm>
            <a:off x="5433391" y="101452"/>
            <a:ext cx="6500060" cy="1185187"/>
            <a:chOff x="1304510" y="2209626"/>
            <a:chExt cx="2662182" cy="15973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C2F8EF-D498-407D-9781-48282C8D336A}"/>
                </a:ext>
              </a:extLst>
            </p:cNvPr>
            <p:cNvSpPr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8AEAB6-FDAD-4C12-97ED-62401DDC9A43}"/>
                </a:ext>
              </a:extLst>
            </p:cNvPr>
            <p:cNvSpPr txBox="1"/>
            <p:nvPr/>
          </p:nvSpPr>
          <p:spPr>
            <a:xfrm>
              <a:off x="1304510" y="220962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0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42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50" y="170825"/>
            <a:ext cx="4671850" cy="52322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ko-KR" altLang="en-US" sz="4000" b="1" dirty="0"/>
              <a:t>순서대로 설치하세요</a:t>
            </a:r>
            <a:r>
              <a:rPr lang="en-US" altLang="ko-KR" sz="4000" b="1" dirty="0"/>
              <a:t>!!</a:t>
            </a:r>
            <a:endParaRPr lang="ko-KR" alt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626AC-F032-4814-9828-3F07249AFB45}"/>
              </a:ext>
            </a:extLst>
          </p:cNvPr>
          <p:cNvSpPr txBox="1"/>
          <p:nvPr/>
        </p:nvSpPr>
        <p:spPr>
          <a:xfrm>
            <a:off x="258551" y="1263205"/>
            <a:ext cx="403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 </a:t>
            </a:r>
            <a:r>
              <a:rPr lang="en-US" altLang="ko-KR" sz="2800" b="1" dirty="0"/>
              <a:t>‘New -&gt; New File’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82F7A-A13B-450E-A305-DA7909E95ED5}"/>
              </a:ext>
            </a:extLst>
          </p:cNvPr>
          <p:cNvSpPr txBox="1"/>
          <p:nvPr/>
        </p:nvSpPr>
        <p:spPr>
          <a:xfrm>
            <a:off x="296714" y="729372"/>
            <a:ext cx="9474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6. Open </a:t>
            </a:r>
            <a:r>
              <a:rPr lang="en-US" altLang="ko-KR" sz="2800" b="1" dirty="0" err="1"/>
              <a:t>Jupyter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Notebook</a:t>
            </a:r>
            <a:endParaRPr lang="ko-KR" altLang="en-US" sz="2800" b="1" dirty="0"/>
          </a:p>
        </p:txBody>
      </p:sp>
      <p:pic>
        <p:nvPicPr>
          <p:cNvPr id="12" name="그림 11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8CBAEEE-DB3C-4C33-87A2-9CC4A4A0E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76" r="50962" b="4992"/>
          <a:stretch/>
        </p:blipFill>
        <p:spPr>
          <a:xfrm>
            <a:off x="148435" y="2155537"/>
            <a:ext cx="4148899" cy="45656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03CCA9-1283-4139-8702-28AA34E560F6}"/>
              </a:ext>
            </a:extLst>
          </p:cNvPr>
          <p:cNvSpPr/>
          <p:nvPr/>
        </p:nvSpPr>
        <p:spPr>
          <a:xfrm>
            <a:off x="555985" y="2514029"/>
            <a:ext cx="2425754" cy="279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64BD8-B84E-49E2-8404-FC11C08B3AFF}"/>
              </a:ext>
            </a:extLst>
          </p:cNvPr>
          <p:cNvSpPr txBox="1"/>
          <p:nvPr/>
        </p:nvSpPr>
        <p:spPr>
          <a:xfrm>
            <a:off x="5639639" y="5202492"/>
            <a:ext cx="5411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F1 </a:t>
            </a:r>
            <a:r>
              <a:rPr lang="en-US" altLang="ko-KR" sz="2800" b="1" dirty="0">
                <a:sym typeface="Wingdings" panose="05000000000000000000" pitchFamily="2" charset="2"/>
              </a:rPr>
              <a:t> ‘</a:t>
            </a:r>
            <a:r>
              <a:rPr lang="en-US" altLang="ko-KR" sz="2800" b="1" dirty="0" err="1">
                <a:sym typeface="Wingdings" panose="05000000000000000000" pitchFamily="2" charset="2"/>
              </a:rPr>
              <a:t>Jupyter</a:t>
            </a:r>
            <a:r>
              <a:rPr lang="en-US" altLang="ko-KR" sz="2800" b="1" dirty="0">
                <a:sym typeface="Wingdings" panose="05000000000000000000" pitchFamily="2" charset="2"/>
              </a:rPr>
              <a:t>: Create New Blank Notebook’ </a:t>
            </a:r>
            <a:r>
              <a:rPr lang="ko-KR" altLang="en-US" sz="2800" b="1" dirty="0">
                <a:sym typeface="Wingdings" panose="05000000000000000000" pitchFamily="2" charset="2"/>
              </a:rPr>
              <a:t>선택 </a:t>
            </a:r>
            <a:r>
              <a:rPr lang="en-US" altLang="ko-KR" sz="2800" b="1" dirty="0">
                <a:sym typeface="Wingdings" panose="05000000000000000000" pitchFamily="2" charset="2"/>
              </a:rPr>
              <a:t>(**)</a:t>
            </a:r>
            <a:endParaRPr lang="ko-KR" altLang="en-US" sz="28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02AEF6-2536-47CC-AEAE-E0FC41DAE4A9}"/>
              </a:ext>
            </a:extLst>
          </p:cNvPr>
          <p:cNvGrpSpPr/>
          <p:nvPr/>
        </p:nvGrpSpPr>
        <p:grpSpPr>
          <a:xfrm>
            <a:off x="4382114" y="2155757"/>
            <a:ext cx="7661451" cy="2547618"/>
            <a:chOff x="4382114" y="2155757"/>
            <a:chExt cx="7661451" cy="2547618"/>
          </a:xfrm>
        </p:grpSpPr>
        <p:pic>
          <p:nvPicPr>
            <p:cNvPr id="7" name="그림 6" descr="텍스트, 모니터, 스크린샷, 화면이(가) 표시된 사진&#10;&#10;자동 생성된 설명">
              <a:extLst>
                <a:ext uri="{FF2B5EF4-FFF2-40B4-BE49-F238E27FC236}">
                  <a16:creationId xmlns:a16="http://schemas.microsoft.com/office/drawing/2014/main" id="{9383F128-C70C-49AA-BFE3-DE1D2F399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4" r="10435" b="47052"/>
            <a:stretch/>
          </p:blipFill>
          <p:spPr>
            <a:xfrm>
              <a:off x="4382114" y="2155757"/>
              <a:ext cx="7661451" cy="254761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1DC5DBD-E322-4FD9-97BD-2C9F3C1D2C6F}"/>
                </a:ext>
              </a:extLst>
            </p:cNvPr>
            <p:cNvSpPr/>
            <p:nvPr/>
          </p:nvSpPr>
          <p:spPr>
            <a:xfrm>
              <a:off x="5883965" y="2793624"/>
              <a:ext cx="5579165" cy="466411"/>
            </a:xfrm>
            <a:prstGeom prst="rect">
              <a:avLst/>
            </a:prstGeom>
            <a:noFill/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7DB6EE-1A12-4E31-B6C5-E85C479D106C}"/>
              </a:ext>
            </a:extLst>
          </p:cNvPr>
          <p:cNvGrpSpPr/>
          <p:nvPr/>
        </p:nvGrpSpPr>
        <p:grpSpPr>
          <a:xfrm>
            <a:off x="5433391" y="101452"/>
            <a:ext cx="6500060" cy="1185187"/>
            <a:chOff x="1304510" y="2209626"/>
            <a:chExt cx="2662182" cy="15973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314ACE6-E3DA-40C4-9A41-45C8616926D3}"/>
                </a:ext>
              </a:extLst>
            </p:cNvPr>
            <p:cNvSpPr/>
            <p:nvPr/>
          </p:nvSpPr>
          <p:spPr>
            <a:xfrm>
              <a:off x="1304510" y="2209627"/>
              <a:ext cx="2662182" cy="1597309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8A26B7-FC90-42B5-B76A-69B879C363EB}"/>
                </a:ext>
              </a:extLst>
            </p:cNvPr>
            <p:cNvSpPr txBox="1"/>
            <p:nvPr/>
          </p:nvSpPr>
          <p:spPr>
            <a:xfrm>
              <a:off x="1304510" y="2209626"/>
              <a:ext cx="2662182" cy="15973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0449" tIns="136929" rIns="130449" bIns="136929" numCol="1" spcCol="1270" rtlCol="0" anchor="ctr" anchorCtr="0">
              <a:noAutofit/>
            </a:bodyPr>
            <a:lstStyle/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강의자료 게시판</a:t>
              </a: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http://github.com/dscoool/gist-aix/</a:t>
              </a:r>
            </a:p>
            <a:p>
              <a:pPr marL="0" lvl="0" indent="0" algn="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noProof="0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visual_studio_code_installation.md (</a:t>
              </a:r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설명서</a:t>
              </a:r>
              <a:r>
                <a:rPr lang="en-US" altLang="ko-KR" sz="20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2000" kern="1200" noProof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606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546_TF89821728_Win32" id="{79B18CA6-AED3-4E51-9EA0-46E8C86F858C}" vid="{8A717AFE-BD85-4844-8439-D05783C818D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학교 디자인</Template>
  <TotalTime>54</TotalTime>
  <Words>498</Words>
  <Application>Microsoft Office PowerPoint</Application>
  <PresentationFormat>와이드스크린</PresentationFormat>
  <Paragraphs>72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Century Gothic</vt:lpstr>
      <vt:lpstr>그물</vt:lpstr>
      <vt:lpstr>1강 visual studio code 설치</vt:lpstr>
      <vt:lpstr>다운받아야 할 것 </vt:lpstr>
      <vt:lpstr>순서대로 설치하세요!!</vt:lpstr>
      <vt:lpstr>순서대로 설치하세요!!</vt:lpstr>
      <vt:lpstr>순서대로 설치하세요!!</vt:lpstr>
      <vt:lpstr>순서대로 설치하세요!!</vt:lpstr>
      <vt:lpstr>순서대로 설치하세요!!</vt:lpstr>
      <vt:lpstr>순서대로 설치하세요!!</vt:lpstr>
      <vt:lpstr>순서대로 설치하세요!!</vt:lpstr>
      <vt:lpstr>순서대로 설치하세요!!</vt:lpstr>
      <vt:lpstr>PowerPoint 프레젠테이션</vt:lpstr>
      <vt:lpstr>설치완료!!  고생하셨습니다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1강 visual studio code 설치</dc:title>
  <dc:creator>JAEMIN J. JUNG</dc:creator>
  <cp:lastModifiedBy>JAEMIN J. JUNG</cp:lastModifiedBy>
  <cp:revision>9</cp:revision>
  <dcterms:created xsi:type="dcterms:W3CDTF">2021-08-04T23:46:53Z</dcterms:created>
  <dcterms:modified xsi:type="dcterms:W3CDTF">2021-08-05T00:43:34Z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